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83566181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83566181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83566181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83566181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83566181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83566181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83566181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83566181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83566181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83566181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83566181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83566181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83566181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83566181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83566181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83566181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83566181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83566181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83566181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83566181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8356618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8356618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83566181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83566181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83566181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83566181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83566181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83566181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83566181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83566181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83566181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83566181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83566181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83566181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8356618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8356618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83566181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83566181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83566181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83566181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83566181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83566181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83566181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83566181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83566181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83566181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8356618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8356618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Performing Arts Venues Mapping</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Coursera IBM Capstone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 name="Google Shape;143;p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 name="Google Shape;150;p23"/>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Implementation:</a:t>
            </a:r>
            <a:endParaRPr/>
          </a:p>
        </p:txBody>
      </p:sp>
      <p:sp>
        <p:nvSpPr>
          <p:cNvPr id="156" name="Google Shape;156;p2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Cartesian coordinates was straightforward. However, the challenge lies in implementing the same procedure on the surface of a sphere (Earth) in a different coordinate system ([lat,lng]).</a:t>
            </a:r>
            <a:endParaRPr/>
          </a:p>
          <a:p>
            <a:pPr indent="0" lvl="0" marL="0" rtl="0" algn="l">
              <a:spcBef>
                <a:spcPts val="1600"/>
              </a:spcBef>
              <a:spcAft>
                <a:spcPts val="0"/>
              </a:spcAft>
              <a:buNone/>
            </a:pPr>
            <a:r>
              <a:rPr lang="en"/>
              <a:t>Let’s use the PyProj package in Python with the appropriate transformation parameters to transform latitude and longitudes to x and y coordinates and vice versa. </a:t>
            </a:r>
            <a:endParaRPr/>
          </a:p>
          <a:p>
            <a:pPr indent="0" lvl="0" marL="0" rtl="0" algn="l">
              <a:spcBef>
                <a:spcPts val="1600"/>
              </a:spcBef>
              <a:spcAft>
                <a:spcPts val="0"/>
              </a:spcAft>
              <a:buNone/>
            </a:pPr>
            <a:r>
              <a:rPr lang="en"/>
              <a:t>To test, let’s visually see both the map and the cartesian transformation of points</a:t>
            </a:r>
            <a:endParaRPr/>
          </a:p>
          <a:p>
            <a:pPr indent="0" lvl="0" marL="0" rtl="0" algn="l">
              <a:spcBef>
                <a:spcPts val="1600"/>
              </a:spcBef>
              <a:spcAft>
                <a:spcPts val="0"/>
              </a:spcAft>
              <a:buNone/>
            </a:pPr>
            <a:r>
              <a:rPr lang="en"/>
              <a:t>Conclusion: The transformations were verified and they work flawlessly by producing the intended outcome.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3" name="Google Shape;163;p25"/>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0" name="Google Shape;170;p26"/>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Finding the critical size</a:t>
            </a:r>
            <a:endParaRPr/>
          </a:p>
        </p:txBody>
      </p:sp>
      <p:sp>
        <p:nvSpPr>
          <p:cNvPr id="176" name="Google Shape;176;p2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next step in our problem is figuring out the side length of the square cell to be used for grid generation. </a:t>
            </a:r>
            <a:endParaRPr/>
          </a:p>
          <a:p>
            <a:pPr indent="-342900" lvl="0" marL="457200" rtl="0" algn="l">
              <a:spcBef>
                <a:spcPts val="0"/>
              </a:spcBef>
              <a:spcAft>
                <a:spcPts val="0"/>
              </a:spcAft>
              <a:buSzPts val="1800"/>
              <a:buChar char="●"/>
            </a:pPr>
            <a:r>
              <a:rPr lang="en"/>
              <a:t>The side should be such that when the API is called, it returns just short of 30 entries. </a:t>
            </a:r>
            <a:endParaRPr/>
          </a:p>
          <a:p>
            <a:pPr indent="-342900" lvl="0" marL="457200" rtl="0" algn="l">
              <a:spcBef>
                <a:spcPts val="0"/>
              </a:spcBef>
              <a:spcAft>
                <a:spcPts val="0"/>
              </a:spcAft>
              <a:buSzPts val="1800"/>
              <a:buChar char="●"/>
            </a:pPr>
            <a:r>
              <a:rPr lang="en"/>
              <a:t>Any decrease in side length would cause lesser than 30 results, and the result bandwidth of the API query will be wasted. </a:t>
            </a:r>
            <a:endParaRPr/>
          </a:p>
          <a:p>
            <a:pPr indent="-342900" lvl="0" marL="457200" rtl="0" algn="l">
              <a:spcBef>
                <a:spcPts val="0"/>
              </a:spcBef>
              <a:spcAft>
                <a:spcPts val="0"/>
              </a:spcAft>
              <a:buSzPts val="1800"/>
              <a:buChar char="●"/>
            </a:pPr>
            <a:r>
              <a:rPr lang="en"/>
              <a:t>Any more than the critical size, and we would miss out on some venues. (eg: 65 venues exist in reality but the API returns only 30 as that is the cap limit]</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Critical Size Continued...</a:t>
            </a:r>
            <a:endParaRPr/>
          </a:p>
        </p:txBody>
      </p:sp>
      <p:sp>
        <p:nvSpPr>
          <p:cNvPr id="182" name="Google Shape;182;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distribution density of each kind of location mentioned in the ‘Relevant Location types’ section would vary among different regions of our AOI. </a:t>
            </a:r>
            <a:endParaRPr/>
          </a:p>
          <a:p>
            <a:pPr indent="-342900" lvl="0" marL="457200" rtl="0" algn="l">
              <a:spcBef>
                <a:spcPts val="0"/>
              </a:spcBef>
              <a:spcAft>
                <a:spcPts val="0"/>
              </a:spcAft>
              <a:buSzPts val="1800"/>
              <a:buChar char="●"/>
            </a:pPr>
            <a:r>
              <a:rPr lang="en"/>
              <a:t>As a solution, we appeal to common sense and select a point where there is a high density of such venues known beforehand. </a:t>
            </a:r>
            <a:endParaRPr/>
          </a:p>
          <a:p>
            <a:pPr indent="-342900" lvl="0" marL="457200" rtl="0" algn="l">
              <a:spcBef>
                <a:spcPts val="0"/>
              </a:spcBef>
              <a:spcAft>
                <a:spcPts val="0"/>
              </a:spcAft>
              <a:buSzPts val="1800"/>
              <a:buChar char="●"/>
            </a:pPr>
            <a:r>
              <a:rPr lang="en"/>
              <a:t>We iteratively find out the critical size and use that as the length of our square as cell length for the grid.</a:t>
            </a:r>
            <a:endParaRPr/>
          </a:p>
          <a:p>
            <a:pPr indent="-342900" lvl="0" marL="457200" rtl="0" algn="l">
              <a:spcBef>
                <a:spcPts val="0"/>
              </a:spcBef>
              <a:spcAft>
                <a:spcPts val="0"/>
              </a:spcAft>
              <a:buSzPts val="1800"/>
              <a:buChar char="●"/>
            </a:pPr>
            <a:r>
              <a:rPr lang="en"/>
              <a:t>Clearly, the area near ‘VENUS MILANO’ has a high density. Let’s select this region to find the critical size, SW corner = Missori subway stn and NE corner = San Babila subway stn.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the grid on AOI</a:t>
            </a:r>
            <a:endParaRPr/>
          </a:p>
        </p:txBody>
      </p:sp>
      <p:sp>
        <p:nvSpPr>
          <p:cNvPr id="195" name="Google Shape;195;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Now that the AOI and the critical size has been defined, we must fabricate a new version of our ‘make_grid(R,S)’ to return the list of SW corners and the corresponding NE corners of each cell in the grid. </a:t>
            </a:r>
            <a:endParaRPr/>
          </a:p>
          <a:p>
            <a:pPr indent="-342900" lvl="0" marL="457200" rtl="0" algn="l">
              <a:spcBef>
                <a:spcPts val="0"/>
              </a:spcBef>
              <a:spcAft>
                <a:spcPts val="0"/>
              </a:spcAft>
              <a:buSzPts val="1800"/>
              <a:buChar char="●"/>
            </a:pPr>
            <a:r>
              <a:rPr lang="en"/>
              <a:t>This is one of the most difficult tasks encountered so far.</a:t>
            </a:r>
            <a:endParaRPr/>
          </a:p>
          <a:p>
            <a:pPr indent="-342900" lvl="0" marL="457200" rtl="0" algn="l">
              <a:spcBef>
                <a:spcPts val="0"/>
              </a:spcBef>
              <a:spcAft>
                <a:spcPts val="0"/>
              </a:spcAft>
              <a:buSzPts val="1800"/>
              <a:buChar char="●"/>
            </a:pPr>
            <a:r>
              <a:rPr lang="en"/>
              <a:t>One can clearly see the 6 Km diameter of the circle. The grid size to AOI scale can be visually seen quite conspicuously.</a:t>
            </a:r>
            <a:endParaRPr/>
          </a:p>
          <a:p>
            <a:pPr indent="-342900" lvl="0" marL="457200" rtl="0" algn="l">
              <a:spcBef>
                <a:spcPts val="0"/>
              </a:spcBef>
              <a:spcAft>
                <a:spcPts val="0"/>
              </a:spcAft>
              <a:buSzPts val="1800"/>
              <a:buChar char="●"/>
            </a:pPr>
            <a:r>
              <a:rPr lang="en"/>
              <a:t>The number of cells in the grid = 208 = Number of API calls that will be made</a:t>
            </a:r>
            <a:endParaRPr/>
          </a:p>
          <a:p>
            <a:pPr indent="-342900" lvl="0" marL="457200" rtl="0" algn="l">
              <a:spcBef>
                <a:spcPts val="0"/>
              </a:spcBef>
              <a:spcAft>
                <a:spcPts val="0"/>
              </a:spcAft>
              <a:buSzPts val="1800"/>
              <a:buChar char="●"/>
            </a:pPr>
            <a:r>
              <a:rPr lang="en"/>
              <a:t>The list of SouthWest coordinates and NorthEast coordinates of each cell is returned by the function called ‘map_grid(epicenter,R,s)’.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2" name="Google Shape;202;p31"/>
          <p:cNvPicPr preferRelativeResize="0"/>
          <p:nvPr/>
        </p:nvPicPr>
        <p:blipFill>
          <a:blip r:embed="rId3">
            <a:alphaModFix/>
          </a:blip>
          <a:stretch>
            <a:fillRect/>
          </a:stretch>
        </p:blipFill>
        <p:spPr>
          <a:xfrm>
            <a:off x="-50675" y="0"/>
            <a:ext cx="9194674"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You are a performing arts organizing agency whose mainstream source of revenue is organizing sensational events/gigs for public entertainment from conception to execution.</a:t>
            </a:r>
            <a:endParaRPr/>
          </a:p>
          <a:p>
            <a:pPr indent="-342900" lvl="0" marL="457200" rtl="0" algn="l">
              <a:spcBef>
                <a:spcPts val="0"/>
              </a:spcBef>
              <a:spcAft>
                <a:spcPts val="0"/>
              </a:spcAft>
              <a:buSzPts val="1800"/>
              <a:buChar char="●"/>
            </a:pPr>
            <a:r>
              <a:rPr lang="en"/>
              <a:t>One of the major decisions that have to be made is the selection of an appropriate venue for a performance. </a:t>
            </a:r>
            <a:endParaRPr/>
          </a:p>
          <a:p>
            <a:pPr indent="-342900" lvl="0" marL="457200" rtl="0" algn="l">
              <a:spcBef>
                <a:spcPts val="0"/>
              </a:spcBef>
              <a:spcAft>
                <a:spcPts val="0"/>
              </a:spcAft>
              <a:buSzPts val="1800"/>
              <a:buChar char="●"/>
            </a:pPr>
            <a:r>
              <a:rPr lang="en"/>
              <a:t>For this, the agency needs not only a holistic list of venues in an area but also to group it with tags like nightlife, small scale, relevant performance art that can be performed here, etc. So that an optimal decision can be arrived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Converting JSON file to clean data frame:</a:t>
            </a:r>
            <a:endParaRPr/>
          </a:p>
        </p:txBody>
      </p:sp>
      <p:sp>
        <p:nvSpPr>
          <p:cNvPr id="208" name="Google Shape;208;p3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API has been called and the response result obtained, it has to be converted to a clean looking data frame for further concatenation and classificational analysis.</a:t>
            </a:r>
            <a:endParaRPr/>
          </a:p>
          <a:p>
            <a:pPr indent="0" lvl="0" marL="0" rtl="0" algn="l">
              <a:spcBef>
                <a:spcPts val="1600"/>
              </a:spcBef>
              <a:spcAft>
                <a:spcPts val="0"/>
              </a:spcAft>
              <a:buNone/>
            </a:pPr>
            <a:r>
              <a:rPr lang="en"/>
              <a:t>This job is performed perfectly by the ‘venues_to_df()’ function.</a:t>
            </a:r>
            <a:endParaRPr/>
          </a:p>
          <a:p>
            <a:pPr indent="0" lvl="0" marL="0" rtl="0" algn="l">
              <a:spcBef>
                <a:spcPts val="1600"/>
              </a:spcBef>
              <a:spcAft>
                <a:spcPts val="0"/>
              </a:spcAft>
              <a:buNone/>
            </a:pPr>
            <a:r>
              <a:rPr lang="en"/>
              <a:t>This function is to be acted upon every time an API call is made, to get a clean data frame.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Calling the API on all cells:</a:t>
            </a:r>
            <a:endParaRPr/>
          </a:p>
        </p:txBody>
      </p:sp>
      <p:sp>
        <p:nvSpPr>
          <p:cNvPr id="214" name="Google Shape;214;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loop may run into errors, so to be safe, I concatenate the resulting data frames of 20 APIs each and then collate them into a list called ‘list_of_df’.</a:t>
            </a:r>
            <a:endParaRPr/>
          </a:p>
          <a:p>
            <a:pPr indent="0" lvl="0" marL="0" rtl="0" algn="l">
              <a:spcBef>
                <a:spcPts val="1600"/>
              </a:spcBef>
              <a:spcAft>
                <a:spcPts val="0"/>
              </a:spcAft>
              <a:buNone/>
            </a:pPr>
            <a:r>
              <a:rPr lang="en"/>
              <a:t>Let’s concatenate all these data frames into one ultimate data frame and write it into a CSV file.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Lets see the picture on the next slide.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1" name="Google Shape;221;p34"/>
          <p:cNvPicPr preferRelativeResize="0"/>
          <p:nvPr/>
        </p:nvPicPr>
        <p:blipFill>
          <a:blip r:embed="rId3">
            <a:alphaModFix/>
          </a:blip>
          <a:stretch>
            <a:fillRect/>
          </a:stretch>
        </p:blipFill>
        <p:spPr>
          <a:xfrm>
            <a:off x="0" y="410000"/>
            <a:ext cx="9144000" cy="3753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Creating informative labels:</a:t>
            </a:r>
            <a:endParaRPr/>
          </a:p>
        </p:txBody>
      </p:sp>
      <p:sp>
        <p:nvSpPr>
          <p:cNvPr id="227" name="Google Shape;227;p3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Categories = [Opera House, General Entertainment, Concert Hall, Comedy Club, Amphitheater, Music Venue, Nightclub, Lounge, Theater] are the unique values in the categories column.</a:t>
            </a:r>
            <a:endParaRPr/>
          </a:p>
          <a:p>
            <a:pPr indent="0" lvl="0" marL="0" rtl="0" algn="l">
              <a:spcBef>
                <a:spcPts val="1600"/>
              </a:spcBef>
              <a:spcAft>
                <a:spcPts val="0"/>
              </a:spcAft>
              <a:buNone/>
            </a:pPr>
            <a:r>
              <a:rPr lang="en"/>
              <a:t>Event time: For each category, decide a plausible set of times at which an event/gig/performance can take place.</a:t>
            </a:r>
            <a:endParaRPr/>
          </a:p>
          <a:p>
            <a:pPr indent="0" lvl="0" marL="0" rtl="0" algn="l">
              <a:spcBef>
                <a:spcPts val="1600"/>
              </a:spcBef>
              <a:spcAft>
                <a:spcPts val="0"/>
              </a:spcAft>
              <a:buNone/>
            </a:pPr>
            <a:r>
              <a:rPr lang="en"/>
              <a:t>Event Scale: For each category, decide a plausible set of scales at which an event/gig/performance can take place.</a:t>
            </a:r>
            <a:endParaRPr/>
          </a:p>
          <a:p>
            <a:pPr indent="0" lvl="0" marL="0" rtl="0" algn="l">
              <a:spcBef>
                <a:spcPts val="1600"/>
              </a:spcBef>
              <a:spcAft>
                <a:spcPts val="0"/>
              </a:spcAft>
              <a:buNone/>
            </a:pPr>
            <a:r>
              <a:rPr lang="en"/>
              <a:t>Event Type:For each category, decide a plausible set of event types that can take place.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33" name="Google Shape;233;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event type, scale, and time have been decided, the final dataset looks like (see next slide)</a:t>
            </a:r>
            <a:endParaRPr/>
          </a:p>
          <a:p>
            <a:pPr indent="0" lvl="0" marL="0" rtl="0" algn="l">
              <a:spcBef>
                <a:spcPts val="1600"/>
              </a:spcBef>
              <a:spcAft>
                <a:spcPts val="1600"/>
              </a:spcAft>
              <a:buNone/>
            </a:pPr>
            <a:r>
              <a:rPr lang="en"/>
              <a:t>Thus, the required comprehensive dataset has been built to assist the agency and all of our target audiences in making choices every day about the venue on the basis of performance type, time, and scale in order to increase their reach, spread their art and at the same time increasing ticket sales.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 name="Google Shape;240;p37"/>
          <p:cNvPicPr preferRelativeResize="0"/>
          <p:nvPr/>
        </p:nvPicPr>
        <p:blipFill>
          <a:blip r:embed="rId3">
            <a:alphaModFix/>
          </a:blip>
          <a:stretch>
            <a:fillRect/>
          </a:stretch>
        </p:blipFill>
        <p:spPr>
          <a:xfrm>
            <a:off x="0" y="0"/>
            <a:ext cx="9144000" cy="5029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 and Utility</a:t>
            </a:r>
            <a:endParaRPr/>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W</a:t>
            </a:r>
            <a:r>
              <a:rPr lang="en"/>
              <a:t>ould be of tremendous utility to all companies/agencies involved in any subdomain of the performing arts ecosystem.</a:t>
            </a:r>
            <a:endParaRPr/>
          </a:p>
          <a:p>
            <a:pPr indent="-342900" lvl="0" marL="457200" rtl="0" algn="l">
              <a:spcBef>
                <a:spcPts val="0"/>
              </a:spcBef>
              <a:spcAft>
                <a:spcPts val="0"/>
              </a:spcAft>
              <a:buSzPts val="1800"/>
              <a:buAutoNum type="arabicPeriod"/>
            </a:pPr>
            <a:r>
              <a:rPr lang="en"/>
              <a:t>An individual comic/ group of comics scouting for popular locations to perform and showcase their gigs throughout a particular city/area.</a:t>
            </a:r>
            <a:endParaRPr/>
          </a:p>
          <a:p>
            <a:pPr indent="-342900" lvl="0" marL="457200" rtl="0" algn="l">
              <a:spcBef>
                <a:spcPts val="0"/>
              </a:spcBef>
              <a:spcAft>
                <a:spcPts val="0"/>
              </a:spcAft>
              <a:buSzPts val="1800"/>
              <a:buAutoNum type="arabicPeriod"/>
            </a:pPr>
            <a:r>
              <a:rPr lang="en"/>
              <a:t>Musical Bands/ individual performers looking for crowded venues and popular locations to perform frequently to increase ticket sales.</a:t>
            </a:r>
            <a:endParaRPr/>
          </a:p>
          <a:p>
            <a:pPr indent="-342900" lvl="0" marL="457200" rtl="0" algn="l">
              <a:spcBef>
                <a:spcPts val="0"/>
              </a:spcBef>
              <a:spcAft>
                <a:spcPts val="0"/>
              </a:spcAft>
              <a:buSzPts val="1800"/>
              <a:buAutoNum type="arabicPeriod"/>
            </a:pPr>
            <a:r>
              <a:rPr lang="en"/>
              <a:t>Play actors/ dance performers and a host of other performing artists aiming to maximize the reach, popularity, and ticket sales for their art.</a:t>
            </a:r>
            <a:endParaRPr/>
          </a:p>
          <a:p>
            <a:pPr indent="-342900" lvl="0" marL="457200" rtl="0" algn="l">
              <a:spcBef>
                <a:spcPts val="0"/>
              </a:spcBef>
              <a:spcAft>
                <a:spcPts val="0"/>
              </a:spcAft>
              <a:buSzPts val="1800"/>
              <a:buAutoNum type="arabicPeriod"/>
            </a:pPr>
            <a:r>
              <a:rPr lang="en"/>
              <a:t>Supporting staff like choreographers, songwriters, scriptwriters, cameramen, etc looking for employment opportunities.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fabrication</a:t>
            </a:r>
            <a:endParaRPr/>
          </a:p>
        </p:txBody>
      </p:sp>
      <p:sp>
        <p:nvSpPr>
          <p:cNvPr id="104" name="Google Shape;104;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The aim is to construct a comprehensive, all-encompassing database of venues, complete with useful labels like enabled night shows, the scale of the event that can be hosted, etc.</a:t>
            </a:r>
            <a:endParaRPr/>
          </a:p>
          <a:p>
            <a:pPr indent="-342900" lvl="0" marL="457200" rtl="0" algn="l">
              <a:spcBef>
                <a:spcPts val="0"/>
              </a:spcBef>
              <a:spcAft>
                <a:spcPts val="0"/>
              </a:spcAft>
              <a:buSzPts val="1800"/>
              <a:buAutoNum type="arabicPeriod"/>
            </a:pPr>
            <a:r>
              <a:rPr lang="en"/>
              <a:t>O</a:t>
            </a:r>
            <a:r>
              <a:rPr lang="en"/>
              <a:t>ne would have to partition the geographical area of interest into non-overlapping subsets of the critical sizeThe query will be run on the center of the geographical confine and relevant properties of the results will be used to populate a dataset for further use.</a:t>
            </a:r>
            <a:endParaRPr/>
          </a:p>
          <a:p>
            <a:pPr indent="-342900" lvl="0" marL="457200" rtl="0" algn="l">
              <a:spcBef>
                <a:spcPts val="0"/>
              </a:spcBef>
              <a:spcAft>
                <a:spcPts val="0"/>
              </a:spcAft>
              <a:buSzPts val="1800"/>
              <a:buAutoNum type="arabicPeriod"/>
            </a:pPr>
            <a:r>
              <a:rPr lang="en"/>
              <a:t>The foursquare API for venue search has a cap of 30 results for a given query, implying that all the popular performing arts venues might not be revealed if the area size exceeds a critical size (at which any further decrement in size would decrease the query results to below 30).</a:t>
            </a:r>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Area of Interest and Description</a:t>
            </a:r>
            <a:endParaRPr/>
          </a:p>
        </p:txBody>
      </p:sp>
      <p:sp>
        <p:nvSpPr>
          <p:cNvPr id="110" name="Google Shape;110;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Milan is the capital of Lombardia, along with being the richest and most populous region of Italy, it is the second-largest in the country.</a:t>
            </a:r>
            <a:endParaRPr/>
          </a:p>
          <a:p>
            <a:pPr indent="-342900" lvl="0" marL="457200" rtl="0" algn="l">
              <a:spcBef>
                <a:spcPts val="0"/>
              </a:spcBef>
              <a:spcAft>
                <a:spcPts val="0"/>
              </a:spcAft>
              <a:buSzPts val="1800"/>
              <a:buAutoNum type="arabicPeriod"/>
            </a:pPr>
            <a:r>
              <a:rPr lang="en"/>
              <a:t>Zone 1 of Milan city comprises within it, districts of Brera and Porta Sempione, which bubble with its richness of Art and Nightlife.</a:t>
            </a:r>
            <a:endParaRPr/>
          </a:p>
          <a:p>
            <a:pPr indent="-342900" lvl="0" marL="457200" rtl="0" algn="l">
              <a:spcBef>
                <a:spcPts val="0"/>
              </a:spcBef>
              <a:spcAft>
                <a:spcPts val="0"/>
              </a:spcAft>
              <a:buSzPts val="1800"/>
              <a:buAutoNum type="arabicPeriod"/>
            </a:pPr>
            <a:r>
              <a:rPr lang="en"/>
              <a:t>The whole area is one of the centers of the so-called Milanese Movida (nightlife), with a number of bars, pubs, restaurants, and discos; since the RAI public television company, as well as some major radio stations, have their headquarters in the area, frequent appearances of celebrities contribute to the popularity of the Sempione's nightlife venues.</a:t>
            </a:r>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7" name="Google Shape;117;p18"/>
          <p:cNvPicPr preferRelativeResize="0"/>
          <p:nvPr/>
        </p:nvPicPr>
        <p:blipFill>
          <a:blip r:embed="rId3">
            <a:alphaModFix/>
          </a:blip>
          <a:stretch>
            <a:fillRect/>
          </a:stretch>
        </p:blipFill>
        <p:spPr>
          <a:xfrm>
            <a:off x="0" y="237725"/>
            <a:ext cx="9143998" cy="4668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19"/>
          <p:cNvPicPr preferRelativeResize="0"/>
          <p:nvPr/>
        </p:nvPicPr>
        <p:blipFill>
          <a:blip r:embed="rId3">
            <a:alphaModFix/>
          </a:blip>
          <a:stretch>
            <a:fillRect/>
          </a:stretch>
        </p:blipFill>
        <p:spPr>
          <a:xfrm>
            <a:off x="203187" y="0"/>
            <a:ext cx="8737627"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Relevant Location types:</a:t>
            </a:r>
            <a:endParaRPr/>
          </a:p>
        </p:txBody>
      </p:sp>
      <p:sp>
        <p:nvSpPr>
          <p:cNvPr id="130" name="Google Shape;130;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Categories = [Opera House, General Entertainment, Concert Hall, Comedy Club, Amphitheater, Music Venue, Nightclub, Lounge, Theater] are the unique categories to be included in the project.</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Cartesian Implementation:</a:t>
            </a:r>
            <a:endParaRPr/>
          </a:p>
        </p:txBody>
      </p:sp>
      <p:sp>
        <p:nvSpPr>
          <p:cNvPr id="136" name="Google Shape;136;p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venues API must be called at every rectangular cell of the grid by specifying its South-West and North-East corner. This 3.0Km radius region around the Center must be sliced into grids of cell size of the ‘critical size’</a:t>
            </a:r>
            <a:r>
              <a:rPr lang="en"/>
              <a:t>.</a:t>
            </a:r>
            <a:endParaRPr/>
          </a:p>
          <a:p>
            <a:pPr indent="0" lvl="0" marL="0" rtl="0" algn="l">
              <a:spcBef>
                <a:spcPts val="1600"/>
              </a:spcBef>
              <a:spcAft>
                <a:spcPts val="0"/>
              </a:spcAft>
              <a:buNone/>
            </a:pPr>
            <a:r>
              <a:rPr lang="en"/>
              <a:t>As a first step, let’s try to solve this problem on the Cartesian Plane and Visualize it using Matplotlib.</a:t>
            </a:r>
            <a:endParaRPr/>
          </a:p>
          <a:p>
            <a:pPr indent="0" lvl="0" marL="0" rtl="0" algn="l">
              <a:spcBef>
                <a:spcPts val="1600"/>
              </a:spcBef>
              <a:spcAft>
                <a:spcPts val="0"/>
              </a:spcAft>
              <a:buNone/>
            </a:pPr>
            <a:r>
              <a:rPr lang="en"/>
              <a:t>The ‘make_grid(R,S)’ function takes in a radius(R) as an argument and divides the circle and generates a grid of square cells each of side S.</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